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2"/>
    <p:sldId id="259" r:id="rId3"/>
    <p:sldId id="257" r:id="rId4"/>
    <p:sldId id="258" r:id="rId5"/>
    <p:sldId id="263" r:id="rId6"/>
    <p:sldId id="270" r:id="rId7"/>
    <p:sldId id="267" r:id="rId8"/>
    <p:sldId id="261" r:id="rId9"/>
    <p:sldId id="264" r:id="rId10"/>
    <p:sldId id="269" r:id="rId11"/>
    <p:sldId id="262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477" autoAdjust="0"/>
    <p:restoredTop sz="94660"/>
  </p:normalViewPr>
  <p:slideViewPr>
    <p:cSldViewPr snapToGrid="0">
      <p:cViewPr>
        <p:scale>
          <a:sx n="125" d="100"/>
          <a:sy n="125" d="100"/>
        </p:scale>
        <p:origin x="90" y="-8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24D51E-6124-49DE-8378-4B8521F80667}" type="datetimeFigureOut">
              <a:rPr lang="en-IN" smtClean="0"/>
              <a:t>26-03-2025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0C6888-8AFB-4084-B501-B8F496D3C06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64081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0C6888-8AFB-4084-B501-B8F496D3C065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47132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B63B46-41F8-5548-1655-E2CC7D7EE0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07F8C06-4248-9489-949F-5C78E0AA1A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6929D7-2563-2E41-FD61-FE430849F6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7EF66-7644-44A0-8A75-65EFFA516500}" type="datetimeFigureOut">
              <a:rPr lang="en-IN" smtClean="0"/>
              <a:t>26-03-2025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4FCC46-6421-1A3B-2B7D-A2F4A32559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0052E3-BF8D-C418-EA10-2AA011A3F9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E87C7-EB79-49CF-BCEB-8D35202E8FB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183888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A7DD5-5061-555A-1D90-2006C00D3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2F740B-2CCE-172E-D766-96040617D5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FBE866-E8FC-434C-9A87-0A76BBD56A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7EF66-7644-44A0-8A75-65EFFA516500}" type="datetimeFigureOut">
              <a:rPr lang="en-IN" smtClean="0"/>
              <a:t>26-03-2025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7EC318-3769-0048-1587-CA6D206070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3F7BF1-EF97-05B5-B744-7B06FAC27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E87C7-EB79-49CF-BCEB-8D35202E8FB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764488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4AC9B10-41E8-7372-A7BD-9297B5BDDFB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E4776A5-BF1F-EE4F-1CE4-EBC58B44B3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433868-1F1E-F98B-29AF-BDB222C060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7EF66-7644-44A0-8A75-65EFFA516500}" type="datetimeFigureOut">
              <a:rPr lang="en-IN" smtClean="0"/>
              <a:t>26-03-2025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15BECC-7130-965B-CA54-9DB64CDD66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D66F41-AF73-469B-0C17-927BA93708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E87C7-EB79-49CF-BCEB-8D35202E8FB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628969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FD703B-E050-5BA0-3567-6E094C70F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EB7B00-5DED-8FAB-2BE9-5D0ABFAE5E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628D87-F852-C804-4A94-AA03C0301D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7EF66-7644-44A0-8A75-65EFFA516500}" type="datetimeFigureOut">
              <a:rPr lang="en-IN" smtClean="0"/>
              <a:t>26-03-2025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04DAFB-217A-18F5-4682-07334396A7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27F1AA-4AD0-02E7-83A9-09805913E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E87C7-EB79-49CF-BCEB-8D35202E8FB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281405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B0A235-00EE-398A-641C-9BACAEE71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1DD0B7-3729-23CF-FB4B-59A87B67CB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10FA25-D5E3-25F5-F237-3258AE6471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7EF66-7644-44A0-8A75-65EFFA516500}" type="datetimeFigureOut">
              <a:rPr lang="en-IN" smtClean="0"/>
              <a:t>26-03-2025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81ECEA-EB0C-A172-357E-76EAAC1248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DC4952-26C0-531B-7EA9-ACFD5BB9F6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E87C7-EB79-49CF-BCEB-8D35202E8FB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109449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5025E1-AE51-145C-A8A9-2BD88B80F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3008A3-3A4D-ECEF-832F-9FE6DD3531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69C314-A443-01BA-CDE3-C224E1364F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8D2D1D-C4BD-8A3C-763D-3928612C2F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7EF66-7644-44A0-8A75-65EFFA516500}" type="datetimeFigureOut">
              <a:rPr lang="en-IN" smtClean="0"/>
              <a:t>26-03-2025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BC0D60-F6B6-0933-B7D6-126FF45A00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BD471A-F862-3346-25BD-FF7E6CE512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E87C7-EB79-49CF-BCEB-8D35202E8FB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022207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1C0992-419C-BF8E-9F36-71A33861A2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C66DEC-0299-999B-2CE1-5A026B00EB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95E86E-A6A9-623E-9C80-35718771BC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012B12A-976A-366D-5DCA-1221984AE3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D318004-F744-6824-C75E-60C5391F2C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3C58144-EBD0-97C0-7BF5-BBF40811B1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7EF66-7644-44A0-8A75-65EFFA516500}" type="datetimeFigureOut">
              <a:rPr lang="en-IN" smtClean="0"/>
              <a:t>26-03-2025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3A04F98-FD73-BDB7-7EFD-CEA8FDC9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ECD0D03-AED4-72AC-BF15-1D77956A5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E87C7-EB79-49CF-BCEB-8D35202E8FB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79874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19434-50C4-07FA-219A-E8B5BC5C1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C5B0D6-1D45-5107-6994-9724DE4AD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7EF66-7644-44A0-8A75-65EFFA516500}" type="datetimeFigureOut">
              <a:rPr lang="en-IN" smtClean="0"/>
              <a:t>26-03-2025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C58C76-F29D-487D-EF64-A21FC6003B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DBD1F0-F41F-29A6-CA99-8940381705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E87C7-EB79-49CF-BCEB-8D35202E8FB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965835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F7A4633-F311-8B35-B085-00F18543E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7EF66-7644-44A0-8A75-65EFFA516500}" type="datetimeFigureOut">
              <a:rPr lang="en-IN" smtClean="0"/>
              <a:t>26-03-2025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8A51FB5-843B-5E0F-6C7B-766B508999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9C52E7-EB2D-41E4-BA08-25D924A6E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E87C7-EB79-49CF-BCEB-8D35202E8FB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358150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A5AA34-17BE-5B4C-FC07-074E77E49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BE6CBE-47DD-C00B-D7E3-44015227CB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707C6A-288B-1FC6-36BF-AA92EF0689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6F84A7-B323-D518-F55A-89748A6836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7EF66-7644-44A0-8A75-65EFFA516500}" type="datetimeFigureOut">
              <a:rPr lang="en-IN" smtClean="0"/>
              <a:t>26-03-2025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E5413D-CA4B-0AE8-D112-D027203C1D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F9C07E-82DF-2862-CA96-96CE3D2DC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E87C7-EB79-49CF-BCEB-8D35202E8FB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100951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106716-F806-F36F-1976-E4BD318DDA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A1278E2-E213-8742-55E1-66BD400677B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A29E2D4-D9DF-7B36-B31A-62D6EB80A2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EC037F-9BA5-9B32-5F6B-E45E880A2A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7EF66-7644-44A0-8A75-65EFFA516500}" type="datetimeFigureOut">
              <a:rPr lang="en-IN" smtClean="0"/>
              <a:t>26-03-2025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2B80C2-7FDF-9118-DFCE-45CA8F471E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6CB4C3-E2CA-4ED1-DAB8-92F518DAA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E87C7-EB79-49CF-BCEB-8D35202E8FB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740029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5052144-7B14-91C9-8BAE-2CE632362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6ACA4C-9048-1A57-7DB8-9118475959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EDE6A2-F4DD-2548-7155-EA67E91ECC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1A7EF66-7644-44A0-8A75-65EFFA516500}" type="datetimeFigureOut">
              <a:rPr lang="en-IN" smtClean="0"/>
              <a:t>26-03-2025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188291-4AD4-C195-8309-76BB2216A8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5871E1-30C6-1AA5-F450-0F2EB9FED3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B0E87C7-EB79-49CF-BCEB-8D35202E8FB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784931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mailto:nikhilbhatprofessionemail24@gmail.com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ackster.io/contests/board-designer/rules#challengeNav" TargetMode="External"/><Relationship Id="rId2" Type="http://schemas.openxmlformats.org/officeDocument/2006/relationships/hyperlink" Target="https://www.hackster.io/contests/board-designer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hackster.io/contests/board-designer/hardware_applications#challengeNav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TL6rvUwu5pM&amp;t=21s" TargetMode="External"/><Relationship Id="rId2" Type="http://schemas.openxmlformats.org/officeDocument/2006/relationships/hyperlink" Target="https://www.youtube.com/watch?v=R_Ueeu36qMc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drive/folders/1og0-cyNMdtY2meslyzxeJi6veOh5vGKH?usp=sharing" TargetMode="External"/><Relationship Id="rId7" Type="http://schemas.openxmlformats.org/officeDocument/2006/relationships/hyperlink" Target="https://drive.google.com/file/d/13JjHhsZBS-6TjM8PlndOX_v71Agv2r9u/view?usp=sharing" TargetMode="External"/><Relationship Id="rId2" Type="http://schemas.openxmlformats.org/officeDocument/2006/relationships/hyperlink" Target="https://www.hackster.io/nikhilbhatprofessionemail24/sentinel-fall-smart-radar-ble-based-fall-detection-system-265fd4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cs.google.com/spreadsheets/d/18UWA6evSdDg86P9OvnSrfuiGEn18Aahs/edit?usp=sharing&amp;ouid=116971944387178689090&amp;rtpof=true&amp;sd=true" TargetMode="External"/><Relationship Id="rId5" Type="http://schemas.openxmlformats.org/officeDocument/2006/relationships/hyperlink" Target="https://docs.google.com/spreadsheets/d/18PLSK3BQoe9BZd1GB8mjw70U6o3VyVx7/edit?usp=sharing&amp;ouid=116971944387178689090&amp;rtpof=true&amp;sd=true" TargetMode="External"/><Relationship Id="rId4" Type="http://schemas.openxmlformats.org/officeDocument/2006/relationships/hyperlink" Target="https://docs.google.com/spreadsheets/d/17cK6DskqsPV1TLppXEbN7NqS_tU-YJlg/edit?usp=sharing&amp;ouid=116971944387178689090&amp;rtpof=true&amp;sd=true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ackster.io/habib-elediko/orienta-zero-a-high-performance-imu-for-precision-bae935" TargetMode="External"/><Relationship Id="rId2" Type="http://schemas.openxmlformats.org/officeDocument/2006/relationships/hyperlink" Target="https://www.hackster.io/search?i=projects&amp;q=nRF54L15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9" name="Rectangle 198">
            <a:extLst>
              <a:ext uri="{FF2B5EF4-FFF2-40B4-BE49-F238E27FC236}">
                <a16:creationId xmlns:a16="http://schemas.microsoft.com/office/drawing/2014/main" id="{FFD48BC7-DC40-47DE-87EE-9F4B6ECB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00" name="Freeform: Shape 199">
            <a:extLst>
              <a:ext uri="{FF2B5EF4-FFF2-40B4-BE49-F238E27FC236}">
                <a16:creationId xmlns:a16="http://schemas.microsoft.com/office/drawing/2014/main" id="{E502BBC7-2C76-46F3-BC24-5985BC13D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139700" sx="102000" sy="102000" algn="ctr" rotWithShape="0">
              <a:schemeClr val="bg1">
                <a:lumMod val="85000"/>
                <a:alpha val="3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01" name="Freeform: Shape 200">
            <a:extLst>
              <a:ext uri="{FF2B5EF4-FFF2-40B4-BE49-F238E27FC236}">
                <a16:creationId xmlns:a16="http://schemas.microsoft.com/office/drawing/2014/main" id="{C7F28D52-2A5F-4D23-81AE-7CB8B591C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664" y="0"/>
            <a:ext cx="9948672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DF610B-3CC0-4900-161C-2D9B802AB1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3" y="1999615"/>
            <a:ext cx="9144000" cy="1429385"/>
          </a:xfr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r>
              <a:rPr lang="en-IN" sz="7200" dirty="0"/>
              <a:t>SENTINEL FALL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FB58C1-FAE9-3DD0-DAA7-9CD77645B6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66912" y="3991430"/>
            <a:ext cx="8258176" cy="2285546"/>
          </a:xfrm>
        </p:spPr>
        <p:txBody>
          <a:bodyPr anchor="ctr">
            <a:normAutofit/>
          </a:bodyPr>
          <a:lstStyle/>
          <a:p>
            <a:r>
              <a:rPr lang="en-US" sz="2000" dirty="0"/>
              <a:t>Hackster.io Hardware Board Design Competition, Seeking Passionate Teammates</a:t>
            </a:r>
            <a:endParaRPr lang="en-IN" sz="2000" dirty="0"/>
          </a:p>
        </p:txBody>
      </p:sp>
      <p:sp>
        <p:nvSpPr>
          <p:cNvPr id="202" name="Rectangle 201">
            <a:extLst>
              <a:ext uri="{FF2B5EF4-FFF2-40B4-BE49-F238E27FC236}">
                <a16:creationId xmlns:a16="http://schemas.microsoft.com/office/drawing/2014/main" id="{3629484E-3792-4B3D-89AD-7C8A1ED0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0" y="5524786"/>
            <a:ext cx="4754880" cy="27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717932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D742049-B52E-603F-4A27-E7FC7E1BA4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9B58065-9458-01F7-2371-42A13376C3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9E338C8-6B2C-A57D-6051-FA4761FD33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077B883-EB66-D76D-2BE2-7DB69AC0CC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054AB7-9671-831B-6E62-E4B25FC3D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IN" sz="4000" dirty="0"/>
              <a:t>PROEJCT PLAN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756E053-7882-092A-DA96-793C1EB0BB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CC7A2139-6FAA-4B44-EC73-1490A9D2631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13790472"/>
              </p:ext>
            </p:extLst>
          </p:nvPr>
        </p:nvGraphicFramePr>
        <p:xfrm>
          <a:off x="626850" y="2276856"/>
          <a:ext cx="10892050" cy="341274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440517">
                  <a:extLst>
                    <a:ext uri="{9D8B030D-6E8A-4147-A177-3AD203B41FA5}">
                      <a16:colId xmlns:a16="http://schemas.microsoft.com/office/drawing/2014/main" val="170307864"/>
                    </a:ext>
                  </a:extLst>
                </a:gridCol>
                <a:gridCol w="6451533">
                  <a:extLst>
                    <a:ext uri="{9D8B030D-6E8A-4147-A177-3AD203B41FA5}">
                      <a16:colId xmlns:a16="http://schemas.microsoft.com/office/drawing/2014/main" val="2183647614"/>
                    </a:ext>
                  </a:extLst>
                </a:gridCol>
              </a:tblGrid>
              <a:tr h="518358">
                <a:tc>
                  <a:txBody>
                    <a:bodyPr/>
                    <a:lstStyle/>
                    <a:p>
                      <a:pPr algn="ctr" fontAlgn="b"/>
                      <a:r>
                        <a:rPr lang="en-IN" sz="2400" u="none" strike="noStrike">
                          <a:effectLst/>
                        </a:rPr>
                        <a:t>Date</a:t>
                      </a:r>
                      <a:endParaRPr lang="en-IN" sz="2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400" u="none" strike="noStrike" dirty="0">
                          <a:effectLst/>
                        </a:rPr>
                        <a:t>Milestone &amp; Action Items</a:t>
                      </a:r>
                      <a:endParaRPr lang="en-IN" sz="2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2641614"/>
                  </a:ext>
                </a:extLst>
              </a:tr>
              <a:tr h="526252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Now – Apr 2</a:t>
                      </a:r>
                      <a:endParaRPr lang="en-IN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• Review and finalize board design.• Submit Gerber files to PCBWay.• Begin prototyping with ordered development board and sensor modules.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79017914"/>
                  </a:ext>
                </a:extLst>
              </a:tr>
              <a:tr h="526252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APRIL 2- 13</a:t>
                      </a:r>
                      <a:endParaRPr lang="en-IN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• Finalize project flowchart.• Complete prototyping and verification of all modules (excluding nRF functionality).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27388473"/>
                  </a:ext>
                </a:extLst>
              </a:tr>
              <a:tr h="526252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APRIL  13- 20</a:t>
                      </a:r>
                      <a:endParaRPr lang="en-IN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• PCB arrives; assemble components.• 3D print casing.• Test board thoroughly—verify SoC functionalities via UART and LED indicators.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265742024"/>
                  </a:ext>
                </a:extLst>
              </a:tr>
              <a:tr h="526252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APRIL 20 -25</a:t>
                      </a:r>
                      <a:endParaRPr lang="en-IN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• Complete final product assembly.• Install device at intended location.• Record demonstration video highlighting key functionalities.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76035014"/>
                  </a:ext>
                </a:extLst>
              </a:tr>
              <a:tr h="526252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APRIL 25- MAY 5</a:t>
                      </a:r>
                      <a:endParaRPr lang="en-IN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• Complete detailed project documentation.• Submit final project to Hackster.io competition.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54196744"/>
                  </a:ext>
                </a:extLst>
              </a:tr>
              <a:tr h="263126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May-23</a:t>
                      </a:r>
                      <a:endParaRPr lang="en-IN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 dirty="0">
                          <a:effectLst/>
                        </a:rPr>
                        <a:t>Competition Winners Announced!</a:t>
                      </a:r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939411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309861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5AD35D-752B-03E5-350E-00E43A75B8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IN" sz="4000" dirty="0"/>
              <a:t>Contact INFO: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956D98-515B-5398-14E4-85A0B01C3B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6928" y="2481943"/>
            <a:ext cx="10716768" cy="36950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200" dirty="0"/>
              <a:t>PHONE NO: +1 7202183649</a:t>
            </a:r>
          </a:p>
          <a:p>
            <a:pPr marL="0" indent="0">
              <a:buNone/>
            </a:pPr>
            <a:r>
              <a:rPr lang="en-IN" sz="2200" dirty="0"/>
              <a:t>EMAIL: </a:t>
            </a:r>
            <a:r>
              <a:rPr lang="en-IN" sz="1800" dirty="0">
                <a:solidFill>
                  <a:srgbClr val="1F1F1F"/>
                </a:solidFill>
                <a:effectLst/>
                <a:latin typeface="Google Sans"/>
                <a:hlinkClick r:id="rId2"/>
              </a:rPr>
              <a:t>nikhilbhatprofessionemail24@gmail.com</a:t>
            </a:r>
            <a:endParaRPr lang="en-IN" sz="1800" dirty="0">
              <a:solidFill>
                <a:srgbClr val="1F1F1F"/>
              </a:solidFill>
              <a:effectLst/>
              <a:latin typeface="Google Sans"/>
            </a:endParaRPr>
          </a:p>
          <a:p>
            <a:pPr marL="0" indent="0">
              <a:buNone/>
            </a:pPr>
            <a:r>
              <a:rPr lang="en-US" sz="1600" b="1" dirty="0"/>
              <a:t>Please respond within the next 48 hours if interested.</a:t>
            </a:r>
            <a:br>
              <a:rPr lang="en-US" sz="1600" dirty="0"/>
            </a:br>
            <a:endParaRPr lang="en-IN" sz="2200" dirty="0"/>
          </a:p>
        </p:txBody>
      </p:sp>
    </p:spTree>
    <p:extLst>
      <p:ext uri="{BB962C8B-B14F-4D97-AF65-F5344CB8AC3E}">
        <p14:creationId xmlns:p14="http://schemas.microsoft.com/office/powerpoint/2010/main" val="32933590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23C9A03-058E-9BC4-C6EB-7D4E9DCC9E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2400" dirty="0"/>
              <a:t>2min Pitch for Hackster.io: Seeking Passionate Teammates</a:t>
            </a:r>
            <a:endParaRPr lang="en-IN" sz="5400" dirty="0"/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FCE77A3-D94E-9DA8-CA52-A00EF1AB29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9036" y="1929384"/>
            <a:ext cx="10184494" cy="4251960"/>
          </a:xfrm>
        </p:spPr>
        <p:txBody>
          <a:bodyPr>
            <a:normAutofit lnSpcReduction="10000"/>
          </a:bodyPr>
          <a:lstStyle/>
          <a:p>
            <a:pPr>
              <a:buNone/>
            </a:pPr>
            <a:r>
              <a:rPr lang="en-US" sz="1400" dirty="0"/>
              <a:t>Hi everyone,</a:t>
            </a:r>
          </a:p>
          <a:p>
            <a:pPr>
              <a:buNone/>
            </a:pPr>
            <a:r>
              <a:rPr lang="en-US" sz="1400" dirty="0"/>
              <a:t>I’m excited to announce that my idea is competing in the global </a:t>
            </a:r>
            <a:r>
              <a:rPr lang="en-US" sz="1400" b="1" dirty="0"/>
              <a:t>“HW Board Design Competition”</a:t>
            </a:r>
            <a:r>
              <a:rPr lang="en-US" sz="1400" dirty="0"/>
              <a:t> by Hackster.io—the world’s largest network for hardware and software developers with </a:t>
            </a:r>
            <a:r>
              <a:rPr lang="en-US" sz="1400" b="1" dirty="0"/>
              <a:t>2M+ members</a:t>
            </a:r>
            <a:r>
              <a:rPr lang="en-US" sz="1400" dirty="0"/>
              <a:t>. Out of </a:t>
            </a:r>
            <a:r>
              <a:rPr lang="en-US" sz="1400" b="1" dirty="0"/>
              <a:t>300 participants worldwide</a:t>
            </a:r>
            <a:r>
              <a:rPr lang="en-US" sz="1400" dirty="0"/>
              <a:t>, I’ve already been awarded free hardware, and now we’re targeting one of the </a:t>
            </a:r>
            <a:r>
              <a:rPr lang="en-US" sz="1400" b="1" dirty="0"/>
              <a:t>7 awards</a:t>
            </a:r>
            <a:r>
              <a:rPr lang="en-US" sz="1400" dirty="0"/>
              <a:t> in the category that requires using the </a:t>
            </a:r>
            <a:r>
              <a:rPr lang="en-US" sz="1400" b="1" dirty="0"/>
              <a:t>nRF54L15 </a:t>
            </a:r>
            <a:r>
              <a:rPr lang="en-US" sz="1400" b="1" dirty="0" err="1"/>
              <a:t>SoC</a:t>
            </a:r>
            <a:r>
              <a:rPr lang="en-US" sz="1400" dirty="0" err="1"/>
              <a:t>.</a:t>
            </a:r>
            <a:r>
              <a:rPr lang="en-US" sz="1400" dirty="0"/>
              <a:t> With only </a:t>
            </a:r>
            <a:r>
              <a:rPr lang="en-US" sz="1400" b="1" dirty="0"/>
              <a:t>1 other competitor</a:t>
            </a:r>
            <a:r>
              <a:rPr lang="en-US" sz="1400" dirty="0"/>
              <a:t> in this category, our odds are </a:t>
            </a:r>
            <a:r>
              <a:rPr lang="en-US" sz="1400" b="1" dirty="0"/>
              <a:t>50%</a:t>
            </a:r>
            <a:r>
              <a:rPr lang="en-US" sz="1400" dirty="0"/>
              <a:t>. The deadline is </a:t>
            </a:r>
            <a:r>
              <a:rPr lang="en-US" sz="1400" b="1" dirty="0"/>
              <a:t>May 7</a:t>
            </a:r>
            <a:r>
              <a:rPr lang="en-US" sz="1400" dirty="0"/>
              <a:t>.</a:t>
            </a:r>
          </a:p>
          <a:p>
            <a:pPr>
              <a:buNone/>
            </a:pPr>
            <a:r>
              <a:rPr lang="en-US" sz="1400" dirty="0"/>
              <a:t>Our team of </a:t>
            </a:r>
            <a:r>
              <a:rPr lang="en-US" sz="1400" b="1" dirty="0"/>
              <a:t>3</a:t>
            </a:r>
            <a:r>
              <a:rPr lang="en-US" sz="1400" dirty="0"/>
              <a:t> (with a hardware designer, a PCB designer, and a 3D casing designer) is incomplete. I’m looking for </a:t>
            </a:r>
            <a:r>
              <a:rPr lang="en-US" sz="1400" b="1" dirty="0"/>
              <a:t>2 more embedded developers</a:t>
            </a:r>
            <a:r>
              <a:rPr lang="en-US" sz="1400" dirty="0"/>
              <a:t> to complete a team of 5, to help integrate the code and flash the board . We have sample code ready for </a:t>
            </a:r>
            <a:r>
              <a:rPr lang="en-US" sz="1400" b="1" dirty="0"/>
              <a:t>GSM, fall sensors, LED, buzzer, PIR, and </a:t>
            </a:r>
            <a:r>
              <a:rPr lang="en-US" sz="1400" b="1" dirty="0" err="1"/>
              <a:t>WiFi</a:t>
            </a:r>
            <a:r>
              <a:rPr lang="en-US" sz="1400" dirty="0"/>
              <a:t> functionalities. The only missing piece is the </a:t>
            </a:r>
            <a:r>
              <a:rPr lang="en-US" sz="1400" b="1" dirty="0"/>
              <a:t>BLE alerts</a:t>
            </a:r>
            <a:r>
              <a:rPr lang="en-US" sz="1400" dirty="0"/>
              <a:t> using the </a:t>
            </a:r>
            <a:r>
              <a:rPr lang="en-US" sz="1400" dirty="0" err="1"/>
              <a:t>nRF</a:t>
            </a:r>
            <a:r>
              <a:rPr lang="en-US" sz="1400" dirty="0"/>
              <a:t> </a:t>
            </a:r>
            <a:r>
              <a:rPr lang="en-US" sz="1400" dirty="0" err="1"/>
              <a:t>SoC.</a:t>
            </a:r>
            <a:endParaRPr lang="en-US" sz="1400" dirty="0"/>
          </a:p>
          <a:p>
            <a:pPr>
              <a:buNone/>
            </a:pPr>
            <a:r>
              <a:rPr lang="en-US" sz="1400" dirty="0"/>
              <a:t>The estimated time commitment is around </a:t>
            </a:r>
            <a:r>
              <a:rPr lang="en-US" sz="1400" b="1" dirty="0"/>
              <a:t>30-45 hours maximum</a:t>
            </a:r>
            <a:r>
              <a:rPr lang="en-US" sz="1400" dirty="0"/>
              <a:t> (with a minimum of about </a:t>
            </a:r>
            <a:r>
              <a:rPr lang="en-US" sz="1400" b="1" dirty="0"/>
              <a:t>10 hours</a:t>
            </a:r>
            <a:r>
              <a:rPr lang="en-US" sz="1400" dirty="0"/>
              <a:t>, depending on your proficiency—see the code links for details).</a:t>
            </a:r>
          </a:p>
          <a:p>
            <a:pPr>
              <a:buNone/>
            </a:pPr>
            <a:r>
              <a:rPr lang="en-US" sz="1400" b="1" dirty="0"/>
              <a:t>What’s in it for you?</a:t>
            </a:r>
            <a:r>
              <a:rPr lang="en-US" sz="1400" dirty="0"/>
              <a:t> </a:t>
            </a:r>
          </a:p>
          <a:p>
            <a:pPr>
              <a:buNone/>
            </a:pPr>
            <a:r>
              <a:rPr lang="en-US" sz="1400" dirty="0"/>
              <a:t>• </a:t>
            </a:r>
            <a:r>
              <a:rPr lang="en-US" sz="1400" b="1" dirty="0"/>
              <a:t>Boost your resume</a:t>
            </a:r>
            <a:r>
              <a:rPr lang="en-US" sz="1400" dirty="0"/>
              <a:t> with recognition from the </a:t>
            </a:r>
            <a:r>
              <a:rPr lang="en-US" sz="1400" dirty="0">
                <a:solidFill>
                  <a:srgbClr val="FF0000"/>
                </a:solidFill>
              </a:rPr>
              <a:t>largest DIY electronics community</a:t>
            </a:r>
            <a:r>
              <a:rPr lang="en-US" sz="1400" dirty="0"/>
              <a:t>—this work could be your gateway to companies like </a:t>
            </a:r>
            <a:r>
              <a:rPr lang="en-US" sz="1400" b="1" dirty="0"/>
              <a:t>Apple, Meta, NVIDIA</a:t>
            </a:r>
            <a:r>
              <a:rPr lang="en-US" sz="1400" dirty="0"/>
              <a:t>. </a:t>
            </a:r>
          </a:p>
          <a:p>
            <a:pPr>
              <a:buNone/>
            </a:pPr>
            <a:r>
              <a:rPr lang="en-US" sz="1400" dirty="0"/>
              <a:t>• </a:t>
            </a:r>
            <a:r>
              <a:rPr lang="en-US" sz="1400" b="1" dirty="0"/>
              <a:t>Win a share of a $1,600 award</a:t>
            </a:r>
            <a:r>
              <a:rPr lang="en-US" sz="1400" dirty="0"/>
              <a:t> (if we win, we’ll split it). </a:t>
            </a:r>
          </a:p>
          <a:p>
            <a:pPr>
              <a:buNone/>
            </a:pPr>
            <a:r>
              <a:rPr lang="en-US" sz="1400" dirty="0"/>
              <a:t>• </a:t>
            </a:r>
            <a:r>
              <a:rPr lang="en-US" sz="1400" b="1" dirty="0"/>
              <a:t>Work on cutting-edge hardware with no out-of-pocket costs</a:t>
            </a:r>
            <a:r>
              <a:rPr lang="en-US" sz="1400" dirty="0"/>
              <a:t>—PCB manufacturing is sponsored, and I’m covering all required sensors, development boards, etc.</a:t>
            </a:r>
          </a:p>
          <a:p>
            <a:pPr marL="0" indent="0">
              <a:buNone/>
            </a:pPr>
            <a:r>
              <a:rPr lang="en-US" sz="1400" dirty="0"/>
              <a:t>If you’re ready and serious about completing this project by joining a winning team, or if you have any questions, let’s talk!</a:t>
            </a:r>
          </a:p>
        </p:txBody>
      </p:sp>
    </p:spTree>
    <p:extLst>
      <p:ext uri="{BB962C8B-B14F-4D97-AF65-F5344CB8AC3E}">
        <p14:creationId xmlns:p14="http://schemas.microsoft.com/office/powerpoint/2010/main" val="13648364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B50FBD1C-7F06-32E3-3592-62CD27E3F0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977" y="321734"/>
            <a:ext cx="3939214" cy="2905170"/>
          </a:xfrm>
          <a:prstGeom prst="rect">
            <a:avLst/>
          </a:prstGeom>
        </p:spPr>
      </p:pic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BF33609F-EC1A-5DF4-FEBE-1A590E3308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039" y="3631096"/>
            <a:ext cx="4843088" cy="276056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99448F2-0E5B-42DA-B2D1-11A14E947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E8A7552-20E1-4F34-ADAB-C1DB6634D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DAA5DA4-F1DD-FC69-7FEE-E781C45F073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28478"/>
          <a:stretch/>
        </p:blipFill>
        <p:spPr>
          <a:xfrm>
            <a:off x="6836068" y="321734"/>
            <a:ext cx="4370696" cy="6069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404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B4BB58-2BB4-EF82-F8F0-44C38E4BD9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9434" y="548640"/>
            <a:ext cx="10514262" cy="1179576"/>
          </a:xfrm>
        </p:spPr>
        <p:txBody>
          <a:bodyPr>
            <a:normAutofit/>
          </a:bodyPr>
          <a:lstStyle/>
          <a:p>
            <a:r>
              <a:rPr lang="en-IN" sz="4000" dirty="0"/>
              <a:t>CONTEST LINKS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D83B02A-BF51-10C0-229A-35AF57000D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8209" y="2481943"/>
            <a:ext cx="11164399" cy="36950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200" dirty="0"/>
              <a:t>LINK: </a:t>
            </a:r>
            <a:r>
              <a:rPr lang="en-IN" sz="2200" dirty="0">
                <a:hlinkClick r:id="rId2"/>
              </a:rPr>
              <a:t>https://www.hackster.io/contests/board-designer/</a:t>
            </a:r>
            <a:endParaRPr lang="en-IN" sz="2200" dirty="0"/>
          </a:p>
          <a:p>
            <a:pPr marL="0" indent="0">
              <a:buNone/>
            </a:pPr>
            <a:r>
              <a:rPr lang="en-IN" sz="2200" dirty="0"/>
              <a:t>RULES: </a:t>
            </a:r>
            <a:r>
              <a:rPr lang="en-IN" sz="2200" dirty="0">
                <a:hlinkClick r:id="rId3"/>
              </a:rPr>
              <a:t>https://www.hackster.io/contests/board-designer/rules#challengeNav</a:t>
            </a:r>
            <a:endParaRPr lang="en-IN" sz="2200" dirty="0"/>
          </a:p>
          <a:p>
            <a:pPr marL="0" indent="0">
              <a:buNone/>
            </a:pPr>
            <a:r>
              <a:rPr lang="en-IN" sz="2200" dirty="0"/>
              <a:t>APPLICANTS: </a:t>
            </a:r>
            <a:r>
              <a:rPr lang="en-IN" sz="2200" dirty="0">
                <a:hlinkClick r:id="rId4"/>
              </a:rPr>
              <a:t>https://www.hackster.io/contests/board-designer/hardware_applications#challengeNav</a:t>
            </a:r>
            <a:endParaRPr lang="en-IN" sz="2200" dirty="0"/>
          </a:p>
          <a:p>
            <a:pPr marL="0" indent="0">
              <a:buNone/>
            </a:pPr>
            <a:endParaRPr lang="en-IN" sz="2200" dirty="0"/>
          </a:p>
          <a:p>
            <a:pPr marL="0" indent="0">
              <a:buNone/>
            </a:pPr>
            <a:endParaRPr lang="en-IN" sz="2200" dirty="0"/>
          </a:p>
        </p:txBody>
      </p:sp>
    </p:spTree>
    <p:extLst>
      <p:ext uri="{BB962C8B-B14F-4D97-AF65-F5344CB8AC3E}">
        <p14:creationId xmlns:p14="http://schemas.microsoft.com/office/powerpoint/2010/main" val="21260213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32AEEBC8-9D30-42EF-95F2-386C2653FB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388335-1FF1-A190-6E0C-67047F3969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502920"/>
            <a:ext cx="3419856" cy="1463040"/>
          </a:xfrm>
        </p:spPr>
        <p:txBody>
          <a:bodyPr anchor="ctr">
            <a:normAutofit/>
          </a:bodyPr>
          <a:lstStyle/>
          <a:p>
            <a:r>
              <a:rPr lang="en-IN"/>
              <a:t>PRODUCT DEMO / IDEA </a:t>
            </a:r>
          </a:p>
        </p:txBody>
      </p:sp>
      <p:sp>
        <p:nvSpPr>
          <p:cNvPr id="21" name="sketch line">
            <a:extLst>
              <a:ext uri="{FF2B5EF4-FFF2-40B4-BE49-F238E27FC236}">
                <a16:creationId xmlns:a16="http://schemas.microsoft.com/office/drawing/2014/main" id="{2E92FA66-67D7-4CB4-94D3-E643A9AD4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66159" y="1225296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C59B8A7-94BA-38C1-BD55-43FEDCD122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5" y="502920"/>
            <a:ext cx="6894576" cy="146304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IN" sz="1400" dirty="0"/>
              <a:t>VIDEO LINK (THIS Inspired my ELEDERLY CARE idea): </a:t>
            </a:r>
            <a:r>
              <a:rPr lang="en-US" sz="1400" dirty="0">
                <a:hlinkClick r:id="rId2"/>
              </a:rPr>
              <a:t>Fall Detection using </a:t>
            </a:r>
            <a:r>
              <a:rPr lang="en-US" sz="1400" dirty="0" err="1">
                <a:hlinkClick r:id="rId2"/>
              </a:rPr>
              <a:t>Seeed</a:t>
            </a:r>
            <a:r>
              <a:rPr lang="en-US" sz="1400" dirty="0">
                <a:hlinkClick r:id="rId2"/>
              </a:rPr>
              <a:t> 24GHz Radar V3 mp4 – YouTube</a:t>
            </a:r>
            <a:r>
              <a:rPr lang="en-US" sz="1400" dirty="0"/>
              <a:t> . </a:t>
            </a:r>
            <a:endParaRPr lang="en-IN" sz="1400" dirty="0"/>
          </a:p>
          <a:p>
            <a:pPr marL="0" indent="0">
              <a:buNone/>
            </a:pPr>
            <a:r>
              <a:rPr lang="en-IN" sz="1400" dirty="0"/>
              <a:t>VIDEO USING OUR SENSOR: </a:t>
            </a:r>
            <a:r>
              <a:rPr lang="en-IN" sz="1400" dirty="0">
                <a:hlinkClick r:id="rId3"/>
              </a:rPr>
              <a:t>https://www.youtube.com/watch?v=TL6rvUwu5pM&amp;t=21s</a:t>
            </a:r>
            <a:r>
              <a:rPr lang="en-IN" sz="1400" dirty="0"/>
              <a:t> </a:t>
            </a:r>
          </a:p>
          <a:p>
            <a:pPr marL="0" indent="0">
              <a:buNone/>
            </a:pPr>
            <a:r>
              <a:rPr lang="en-IN" sz="1400" dirty="0"/>
              <a:t>PRODUCT VISZULIZATION: SQ CASING HOUSING an IOT MOTHER BAORD+FALL SENSOR which will be mounted ON A PHONE HOLDER AT AN ANGLE. </a:t>
            </a:r>
          </a:p>
          <a:p>
            <a:pPr marL="0" indent="0">
              <a:buNone/>
            </a:pPr>
            <a:endParaRPr lang="en-IN" sz="1400" dirty="0"/>
          </a:p>
          <a:p>
            <a:pPr marL="0" indent="0">
              <a:buNone/>
            </a:pPr>
            <a:endParaRPr lang="en-IN" sz="1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6B0CE8E-0391-1F0E-CB2C-AD7904B5DE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6047" y="2290936"/>
            <a:ext cx="8847714" cy="3959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1676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847E93-900F-1EF7-444E-324C1C15DC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IN" sz="4000" dirty="0"/>
              <a:t>BLOCK DIAGRAM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6D1C25D-CB0A-7EE6-BD16-CAA0714BFA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4703" b="61842"/>
          <a:stretch/>
        </p:blipFill>
        <p:spPr>
          <a:xfrm>
            <a:off x="422817" y="2147488"/>
            <a:ext cx="4051267" cy="1762401"/>
          </a:xfrm>
          <a:prstGeom prst="rect">
            <a:avLst/>
          </a:prstGeom>
        </p:spPr>
      </p:pic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9E7D37B2-D613-600B-EBDA-B0F6297A941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629" t="38158" r="4721" b="10898"/>
          <a:stretch/>
        </p:blipFill>
        <p:spPr>
          <a:xfrm>
            <a:off x="5662462" y="2018805"/>
            <a:ext cx="5341160" cy="394664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6B80F70-21AE-8D2B-33D2-E6137AF8A44B}"/>
              </a:ext>
            </a:extLst>
          </p:cNvPr>
          <p:cNvSpPr txBox="1"/>
          <p:nvPr/>
        </p:nvSpPr>
        <p:spPr>
          <a:xfrm>
            <a:off x="498834" y="4145280"/>
            <a:ext cx="45303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This ESP32-based product is placed in a bathroom. When an elderly person enters, the PIR sensor triggers the radar sensor. If a fall is detected, the ESP32 sends Wi-Fi and BLE alerts via an NRF SoC and places a call if there’s no response within a minute. It also activates buzzers and an LED to alert nearby people. Powered by a Li-ion battery with an integrated charger circuit</a:t>
            </a:r>
            <a:endParaRPr lang="en-IN" sz="1200" dirty="0"/>
          </a:p>
        </p:txBody>
      </p:sp>
    </p:spTree>
    <p:extLst>
      <p:ext uri="{BB962C8B-B14F-4D97-AF65-F5344CB8AC3E}">
        <p14:creationId xmlns:p14="http://schemas.microsoft.com/office/powerpoint/2010/main" val="40915752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B099096-6842-F9AA-99F1-2652A5FCF8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CEB66858-4F1D-BD64-5C1A-EC213E2FD4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12FC5149-DA20-6A08-6506-69855AB327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2B29BABE-7B01-F6BB-C4BB-BC07BF43F4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3962E4-6022-F2F7-2D29-1844D56622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9434" y="548640"/>
            <a:ext cx="10514262" cy="1179576"/>
          </a:xfrm>
        </p:spPr>
        <p:txBody>
          <a:bodyPr>
            <a:normAutofit/>
          </a:bodyPr>
          <a:lstStyle/>
          <a:p>
            <a:r>
              <a:rPr lang="en-IN" sz="4000" dirty="0"/>
              <a:t>PROJECT (SENTINEL FALL V1) LINKS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007458A-520B-2510-6E4A-F999CDA272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7F4C44-D800-AF24-D2EA-6846B5B66B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8209" y="2481943"/>
            <a:ext cx="11164399" cy="3695020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IN" sz="2000" dirty="0">
                <a:latin typeface="Calibri" panose="020F0502020204030204" pitchFamily="34" charset="0"/>
                <a:cs typeface="Calibri" panose="020F0502020204030204" pitchFamily="34" charset="0"/>
              </a:rPr>
              <a:t>HACKSTER IO IDEA :  </a:t>
            </a:r>
            <a:r>
              <a:rPr lang="en-IN" sz="800" dirty="0">
                <a:latin typeface="Calibri" panose="020F0502020204030204" pitchFamily="34" charset="0"/>
                <a:cs typeface="Calibri" panose="020F050202020403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https://www.hackster.io/nikhilbhatprofessionemail24/sentinel-fall-smart-radar-ble-based-fall-detection-system-265fd4</a:t>
            </a:r>
            <a:endParaRPr lang="en-IN" sz="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IN" sz="2000" dirty="0">
                <a:latin typeface="Calibri" panose="020F0502020204030204" pitchFamily="34" charset="0"/>
                <a:cs typeface="Calibri" panose="020F0502020204030204" pitchFamily="34" charset="0"/>
              </a:rPr>
              <a:t>Drive LINK</a:t>
            </a:r>
            <a:r>
              <a:rPr lang="en-IN" sz="800" dirty="0">
                <a:latin typeface="Calibri" panose="020F0502020204030204" pitchFamily="34" charset="0"/>
                <a:cs typeface="Calibri" panose="020F0502020204030204" pitchFamily="34" charset="0"/>
              </a:rPr>
              <a:t>:  </a:t>
            </a:r>
            <a:r>
              <a:rPr lang="en-IN" sz="800" dirty="0"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https://drive.google.com/drive/folders/1og0-cyNMdtY2meslyzxeJi6veOh5vGKH?usp=sharing</a:t>
            </a:r>
            <a:r>
              <a:rPr lang="en-IN" sz="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IN" sz="2000" dirty="0">
                <a:latin typeface="Calibri" panose="020F0502020204030204" pitchFamily="34" charset="0"/>
                <a:cs typeface="Calibri" panose="020F0502020204030204" pitchFamily="34" charset="0"/>
              </a:rPr>
              <a:t>SAMPLE CODE LINK:  </a:t>
            </a:r>
            <a:r>
              <a:rPr lang="en-IN" sz="800" dirty="0">
                <a:latin typeface="Calibri" panose="020F0502020204030204" pitchFamily="34" charset="0"/>
                <a:cs typeface="Calibri" panose="020F050202020403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https://docs.google.com/spreadsheets/d/17cK6DskqsPV1TLppXEbN7NqS_tU-YJlg/edit?usp=sharing&amp;ouid=116971944387178689090&amp;rtpof=true&amp;sd=true</a:t>
            </a:r>
            <a:r>
              <a:rPr lang="en-IN" sz="800" dirty="0"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IN" sz="2000" dirty="0">
                <a:latin typeface="Calibri" panose="020F0502020204030204" pitchFamily="34" charset="0"/>
                <a:cs typeface="Calibri" panose="020F0502020204030204" pitchFamily="34" charset="0"/>
              </a:rPr>
              <a:t>MAJOR BOM LINK: </a:t>
            </a:r>
            <a:r>
              <a:rPr lang="en-IN" sz="800" dirty="0">
                <a:latin typeface="Calibri" panose="020F0502020204030204" pitchFamily="34" charset="0"/>
                <a:cs typeface="Calibri" panose="020F0502020204030204" pitchFamily="34" charset="0"/>
                <a:hlinkClick r:id="rId5"/>
              </a:rPr>
              <a:t>https://docs.google.com/spreadsheets/d/18PLSK3BQoe9BZd1GB8mjw70U6o3VyVx7/edit?usp=sharing&amp;ouid=116971944387178689090&amp;rtpof=true&amp;sd=true</a:t>
            </a:r>
            <a:r>
              <a:rPr lang="en-IN" sz="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IN" sz="2000" dirty="0">
                <a:latin typeface="Calibri" panose="020F0502020204030204" pitchFamily="34" charset="0"/>
                <a:cs typeface="Calibri" panose="020F0502020204030204" pitchFamily="34" charset="0"/>
              </a:rPr>
              <a:t>DESIGN DOC:   </a:t>
            </a:r>
            <a:r>
              <a:rPr lang="en-IN" sz="800" dirty="0">
                <a:latin typeface="Calibri" panose="020F0502020204030204" pitchFamily="34" charset="0"/>
                <a:cs typeface="Calibri" panose="020F0502020204030204" pitchFamily="34" charset="0"/>
                <a:hlinkClick r:id="rId6"/>
              </a:rPr>
              <a:t>https://docs.google.com/spreadsheets/d/18UWA6evSdDg86P9OvnSrfuiGEn18Aahs/edit?usp=sharing&amp;ouid=116971944387178689090&amp;rtpof=true&amp;sd=true</a:t>
            </a:r>
            <a:r>
              <a:rPr lang="en-IN" sz="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IN" sz="2000" dirty="0">
                <a:latin typeface="Calibri" panose="020F0502020204030204" pitchFamily="34" charset="0"/>
                <a:cs typeface="Calibri" panose="020F0502020204030204" pitchFamily="34" charset="0"/>
              </a:rPr>
              <a:t>SCHEMTIC LINK: </a:t>
            </a:r>
            <a:r>
              <a:rPr lang="en-IN" sz="800" dirty="0">
                <a:latin typeface="Calibri" panose="020F0502020204030204" pitchFamily="34" charset="0"/>
                <a:cs typeface="Calibri" panose="020F0502020204030204" pitchFamily="34" charset="0"/>
                <a:hlinkClick r:id="rId7"/>
              </a:rPr>
              <a:t>https://drive.google.com/file/d/13JjHhsZBS-6TjM8PlndOX_v71Agv2r9u/view?usp=sharing</a:t>
            </a:r>
            <a:r>
              <a:rPr lang="en-IN" sz="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0" indent="0">
              <a:lnSpc>
                <a:spcPct val="100000"/>
              </a:lnSpc>
              <a:buNone/>
            </a:pPr>
            <a:endParaRPr lang="en-IN" sz="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IN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IN" sz="2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7710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44503F4-E60C-081E-790A-0F4C1BDCD3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764A98-6A6C-ADC5-5540-3D1423AF02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IN" sz="4800" dirty="0"/>
              <a:t>Judging criteria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657FA09-AF41-4946-F730-BDED9F7020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8209" y="2276856"/>
            <a:ext cx="10716768" cy="3695020"/>
          </a:xfrm>
        </p:spPr>
        <p:txBody>
          <a:bodyPr>
            <a:normAutofit/>
          </a:bodyPr>
          <a:lstStyle/>
          <a:p>
            <a:pPr marL="0" marR="0" lvl="0" indent="0">
              <a:spcAft>
                <a:spcPts val="1200"/>
              </a:spcAft>
              <a:buNone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Innovation and Originality (20 points)</a:t>
            </a:r>
          </a:p>
          <a:p>
            <a:pPr marL="0" marR="0" lvl="0" indent="0">
              <a:spcAft>
                <a:spcPts val="1200"/>
              </a:spcAft>
              <a:buNone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Technical Excellence (20 points)</a:t>
            </a:r>
          </a:p>
          <a:p>
            <a:pPr marL="0" marR="0" lvl="0" indent="0">
              <a:spcAft>
                <a:spcPts val="1200"/>
              </a:spcAft>
              <a:buNone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Functionality and Performance (20 points)</a:t>
            </a:r>
          </a:p>
          <a:p>
            <a:pPr marL="0" marR="0" lvl="0" indent="0">
              <a:spcAft>
                <a:spcPts val="1200"/>
              </a:spcAft>
              <a:buNone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Aesthetics and Design Presentation (20 points)</a:t>
            </a:r>
          </a:p>
          <a:p>
            <a:pPr marL="0" marR="0" lvl="0" indent="0">
              <a:spcAft>
                <a:spcPts val="1200"/>
              </a:spcAft>
              <a:buNone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Documentation and Presentation (20 points)</a:t>
            </a:r>
          </a:p>
          <a:p>
            <a:pPr marL="0" marR="0" lvl="0" indent="0">
              <a:spcAft>
                <a:spcPts val="1200"/>
              </a:spcAft>
              <a:buNone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Bonus: Autodesk Fusion use (40 points)</a:t>
            </a:r>
          </a:p>
          <a:p>
            <a:pPr marL="0" indent="0">
              <a:buNone/>
            </a:pPr>
            <a:endParaRPr lang="en-IN" sz="2200" dirty="0"/>
          </a:p>
        </p:txBody>
      </p:sp>
    </p:spTree>
    <p:extLst>
      <p:ext uri="{BB962C8B-B14F-4D97-AF65-F5344CB8AC3E}">
        <p14:creationId xmlns:p14="http://schemas.microsoft.com/office/powerpoint/2010/main" val="30485905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B64E91E-2764-5981-13C9-BB69181893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7A5C750F-5C0B-4FE1-E45F-E18EC4F461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E0C3D32E-ECBC-DE5E-DC83-33D1840936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ACD6695E-6E7B-15CC-BECA-612C2466E1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659DAC-2912-69C2-AE6F-410F574CE4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IN" sz="4000" dirty="0"/>
              <a:t>WHY I THINK WE CAN WIN THIS COMPETITON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CDBEC93-56AC-0893-4301-27A7ACC1B3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CE0166-DFAF-B7AC-2E4B-58A0D5B5F4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8209" y="2481943"/>
            <a:ext cx="10725487" cy="369502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2400" b="1" dirty="0"/>
              <a:t>"The Kitchen Sink Award"</a:t>
            </a:r>
            <a:r>
              <a:rPr lang="en-US" sz="2400" dirty="0"/>
              <a:t> requires the PCB to have a </a:t>
            </a:r>
            <a:r>
              <a:rPr lang="en-US" sz="2400" b="1" dirty="0"/>
              <a:t>fully functioning nRF54L15 </a:t>
            </a:r>
            <a:r>
              <a:rPr lang="en-US" sz="2400" b="1" dirty="0" err="1"/>
              <a:t>SoC</a:t>
            </a:r>
            <a:r>
              <a:rPr lang="en-US" sz="2400" dirty="0" err="1"/>
              <a:t>.</a:t>
            </a:r>
            <a:endParaRPr lang="en-US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Currently, </a:t>
            </a:r>
            <a:r>
              <a:rPr lang="en-US" sz="2400" b="1" dirty="0"/>
              <a:t>only two projects</a:t>
            </a:r>
            <a:r>
              <a:rPr lang="en-US" sz="2400" dirty="0"/>
              <a:t> in the contest are using this SoC (</a:t>
            </a:r>
            <a:r>
              <a:rPr lang="en-US" sz="2400" dirty="0">
                <a:hlinkClick r:id="rId2"/>
              </a:rPr>
              <a:t>see projects here</a:t>
            </a:r>
            <a:r>
              <a:rPr lang="en-US" sz="2400" dirty="0"/>
              <a:t>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Our direct competition (</a:t>
            </a:r>
            <a:r>
              <a:rPr lang="en-US" sz="2400" dirty="0">
                <a:hlinkClick r:id="rId3"/>
              </a:rPr>
              <a:t>OrientA Zero</a:t>
            </a:r>
            <a:r>
              <a:rPr lang="en-US" sz="2400" dirty="0"/>
              <a:t>) is relatively simple and straightforward.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/>
              <a:t>If we successfully integrate and demonstrate our design</a:t>
            </a:r>
            <a:r>
              <a:rPr lang="en-US" sz="2400" dirty="0"/>
              <a:t>, our project will be significantly more advanced, feature-rich, and compelling in comparison.</a:t>
            </a:r>
          </a:p>
          <a:p>
            <a:r>
              <a:rPr lang="en-US" sz="2400" dirty="0"/>
              <a:t>Simply put, if we can get ours working, </a:t>
            </a:r>
            <a:r>
              <a:rPr lang="en-US" sz="2400" b="1" dirty="0"/>
              <a:t>we will not only surpass the competition—we will clearly stand out and win.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9213912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213</TotalTime>
  <Words>1009</Words>
  <Application>Microsoft Office PowerPoint</Application>
  <PresentationFormat>Widescreen</PresentationFormat>
  <Paragraphs>63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Aptos</vt:lpstr>
      <vt:lpstr>Aptos Display</vt:lpstr>
      <vt:lpstr>Arial</vt:lpstr>
      <vt:lpstr>Calibri</vt:lpstr>
      <vt:lpstr>Google Sans</vt:lpstr>
      <vt:lpstr>Office Theme</vt:lpstr>
      <vt:lpstr>SENTINEL FALL </vt:lpstr>
      <vt:lpstr>2min Pitch for Hackster.io: Seeking Passionate Teammates</vt:lpstr>
      <vt:lpstr>PowerPoint Presentation</vt:lpstr>
      <vt:lpstr>CONTEST LINKS</vt:lpstr>
      <vt:lpstr>PRODUCT DEMO / IDEA </vt:lpstr>
      <vt:lpstr>BLOCK DIAGRAM </vt:lpstr>
      <vt:lpstr>PROJECT (SENTINEL FALL V1) LINKS</vt:lpstr>
      <vt:lpstr>Judging criteria</vt:lpstr>
      <vt:lpstr>WHY I THINK WE CAN WIN THIS COMPETITON</vt:lpstr>
      <vt:lpstr>PROEJCT PLAN</vt:lpstr>
      <vt:lpstr>Contact INFO: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Nikhil Bhat</dc:creator>
  <cp:lastModifiedBy>Nikhil Bhat</cp:lastModifiedBy>
  <cp:revision>41</cp:revision>
  <dcterms:created xsi:type="dcterms:W3CDTF">2025-03-25T20:02:05Z</dcterms:created>
  <dcterms:modified xsi:type="dcterms:W3CDTF">2025-03-27T06:25:40Z</dcterms:modified>
</cp:coreProperties>
</file>